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99" r:id="rId8"/>
    <p:sldId id="300" r:id="rId9"/>
    <p:sldId id="301" r:id="rId10"/>
    <p:sldId id="302" r:id="rId11"/>
    <p:sldId id="303" r:id="rId12"/>
    <p:sldId id="306" r:id="rId13"/>
    <p:sldId id="304" r:id="rId14"/>
    <p:sldId id="305"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6" r:id="rId29"/>
    <p:sldId id="275" r:id="rId30"/>
    <p:sldId id="277" r:id="rId31"/>
    <p:sldId id="278" r:id="rId32"/>
    <p:sldId id="279" r:id="rId33"/>
    <p:sldId id="280" r:id="rId34"/>
    <p:sldId id="281" r:id="rId35"/>
    <p:sldId id="282" r:id="rId36"/>
    <p:sldId id="2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14865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729782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94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10440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8515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14445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574C6C-59B1-4E41-BCDC-77C7419B0A84}"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9022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574C6C-59B1-4E41-BCDC-77C7419B0A84}"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712588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74C6C-59B1-4E41-BCDC-77C7419B0A84}"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10869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815813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0695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74C6C-59B1-4E41-BCDC-77C7419B0A84}" type="datetimeFigureOut">
              <a:rPr lang="en-US" smtClean="0"/>
              <a:t>4/12/2022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82B3D-CEC7-41ED-AE12-01357DE735F2}" type="slidenum">
              <a:rPr lang="en-US" smtClean="0"/>
              <a:t>‹#›</a:t>
            </a:fld>
            <a:endParaRPr lang="en-US"/>
          </a:p>
        </p:txBody>
      </p:sp>
    </p:spTree>
    <p:extLst>
      <p:ext uri="{BB962C8B-B14F-4D97-AF65-F5344CB8AC3E}">
        <p14:creationId xmlns:p14="http://schemas.microsoft.com/office/powerpoint/2010/main" val="338750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schools.com/react/"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reactjs.org/" TargetMode="External"/><Relationship Id="rId5" Type="http://schemas.openxmlformats.org/officeDocument/2006/relationships/hyperlink" Target="https://docs.spring.io/spring-data/jpa/docs/current/reference/html/" TargetMode="External"/><Relationship Id="rId4" Type="http://schemas.openxmlformats.org/officeDocument/2006/relationships/hyperlink" Target="https://www.baeldung.com/spring-boo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hyperlink" Target="mailto:ani.121jai@gmail.com" TargetMode="External"/><Relationship Id="rId4" Type="http://schemas.openxmlformats.org/officeDocument/2006/relationships/hyperlink" Target="mailto:kaursidak297@gmail.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5" name="Picture 4"/>
          <p:cNvPicPr/>
          <p:nvPr/>
        </p:nvPicPr>
        <p:blipFill>
          <a:blip r:embed="rId3"/>
          <a:stretch>
            <a:fillRect/>
          </a:stretch>
        </p:blipFill>
        <p:spPr>
          <a:xfrm>
            <a:off x="267325" y="232717"/>
            <a:ext cx="1652010" cy="1677563"/>
          </a:xfrm>
          <a:prstGeom prst="rect">
            <a:avLst/>
          </a:prstGeom>
        </p:spPr>
      </p:pic>
      <p:pic>
        <p:nvPicPr>
          <p:cNvPr id="6" name="Picture 5"/>
          <p:cNvPicPr/>
          <p:nvPr/>
        </p:nvPicPr>
        <p:blipFill>
          <a:blip r:embed="rId4"/>
          <a:stretch>
            <a:fillRect/>
          </a:stretch>
        </p:blipFill>
        <p:spPr>
          <a:xfrm>
            <a:off x="9947967" y="344921"/>
            <a:ext cx="1657350" cy="1453153"/>
          </a:xfrm>
          <a:prstGeom prst="rect">
            <a:avLst/>
          </a:prstGeom>
        </p:spPr>
      </p:pic>
      <p:sp>
        <p:nvSpPr>
          <p:cNvPr id="7" name="Title 6"/>
          <p:cNvSpPr>
            <a:spLocks noGrp="1"/>
          </p:cNvSpPr>
          <p:nvPr>
            <p:ph type="ctrTitle"/>
          </p:nvPr>
        </p:nvSpPr>
        <p:spPr/>
        <p:txBody>
          <a:bodyPr/>
          <a:lstStyle/>
          <a:p>
            <a:r>
              <a:rPr lang="en-GB" b="1" u="sng" dirty="0" smtClean="0">
                <a:latin typeface="Arial Black" panose="020B0A04020102020204" pitchFamily="34" charset="0"/>
              </a:rPr>
              <a:t>E-RTO System</a:t>
            </a:r>
            <a:br>
              <a:rPr lang="en-GB" b="1" u="sng" dirty="0" smtClean="0">
                <a:latin typeface="Arial Black" panose="020B0A04020102020204" pitchFamily="34" charset="0"/>
              </a:rPr>
            </a:br>
            <a:endParaRPr lang="en-US" b="1" u="sng" dirty="0">
              <a:latin typeface="Arial Black" panose="020B0A04020102020204" pitchFamily="34" charset="0"/>
            </a:endParaRPr>
          </a:p>
        </p:txBody>
      </p:sp>
      <p:sp>
        <p:nvSpPr>
          <p:cNvPr id="8" name="Subtitle 7"/>
          <p:cNvSpPr>
            <a:spLocks noGrp="1"/>
          </p:cNvSpPr>
          <p:nvPr>
            <p:ph type="subTitle" idx="1"/>
          </p:nvPr>
        </p:nvSpPr>
        <p:spPr>
          <a:xfrm>
            <a:off x="1524000" y="2920438"/>
            <a:ext cx="8534400" cy="2337362"/>
          </a:xfrm>
        </p:spPr>
        <p:txBody>
          <a:bodyPr>
            <a:normAutofit/>
          </a:bodyPr>
          <a:lstStyle/>
          <a:p>
            <a:r>
              <a:rPr lang="en-GB" sz="2000" b="1" dirty="0" smtClean="0"/>
              <a:t>Presented By:-</a:t>
            </a:r>
          </a:p>
          <a:p>
            <a:r>
              <a:rPr lang="en-IN" sz="2000" b="1" dirty="0" smtClean="0"/>
              <a:t> Group </a:t>
            </a:r>
            <a:r>
              <a:rPr lang="en-IN" sz="2000" b="1" dirty="0"/>
              <a:t>No: </a:t>
            </a:r>
            <a:r>
              <a:rPr lang="en-IN" sz="2000" b="1" dirty="0" smtClean="0"/>
              <a:t>12 </a:t>
            </a:r>
            <a:endParaRPr lang="en-US" sz="2000" b="1" dirty="0"/>
          </a:p>
          <a:p>
            <a:r>
              <a:rPr lang="en-IN" sz="2000" b="1" dirty="0"/>
              <a:t>             </a:t>
            </a:r>
            <a:r>
              <a:rPr lang="en-IN" sz="2000" b="1" dirty="0" smtClean="0"/>
              <a:t>Aniket </a:t>
            </a:r>
            <a:r>
              <a:rPr lang="en-IN" sz="2000" b="1" dirty="0"/>
              <a:t>Jain (219021) </a:t>
            </a:r>
            <a:endParaRPr lang="en-US" sz="2000" b="1" dirty="0"/>
          </a:p>
          <a:p>
            <a:r>
              <a:rPr lang="en-IN" sz="2000" b="1" dirty="0"/>
              <a:t>              </a:t>
            </a:r>
            <a:r>
              <a:rPr lang="en-IN" sz="2000" b="1" dirty="0" smtClean="0"/>
              <a:t>Sidak </a:t>
            </a:r>
            <a:r>
              <a:rPr lang="en-IN" sz="2000" b="1" dirty="0"/>
              <a:t>Bhatia (219193) </a:t>
            </a:r>
            <a:endParaRPr lang="en-US" sz="2000" b="1" dirty="0"/>
          </a:p>
          <a:p>
            <a:endParaRPr lang="en-US" dirty="0"/>
          </a:p>
        </p:txBody>
      </p:sp>
    </p:spTree>
    <p:extLst>
      <p:ext uri="{BB962C8B-B14F-4D97-AF65-F5344CB8AC3E}">
        <p14:creationId xmlns:p14="http://schemas.microsoft.com/office/powerpoint/2010/main" val="340100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92801"/>
            <a:ext cx="9426166" cy="5297439"/>
          </a:xfrm>
          <a:prstGeom prst="rect">
            <a:avLst/>
          </a:prstGeom>
        </p:spPr>
      </p:pic>
      <p:sp>
        <p:nvSpPr>
          <p:cNvPr id="4" name="Rectangle 3"/>
          <p:cNvSpPr/>
          <p:nvPr/>
        </p:nvSpPr>
        <p:spPr>
          <a:xfrm>
            <a:off x="7677339" y="5848539"/>
            <a:ext cx="4291342" cy="7333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Citizen Sequence Diagram</a:t>
            </a:r>
            <a:endParaRPr lang="en-US" dirty="0"/>
          </a:p>
        </p:txBody>
      </p:sp>
    </p:spTree>
    <p:extLst>
      <p:ext uri="{BB962C8B-B14F-4D97-AF65-F5344CB8AC3E}">
        <p14:creationId xmlns:p14="http://schemas.microsoft.com/office/powerpoint/2010/main" val="400626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23" y="437018"/>
            <a:ext cx="9171159" cy="52959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Activity Diagram</a:t>
            </a:r>
            <a:endParaRPr lang="en-US" dirty="0"/>
          </a:p>
        </p:txBody>
      </p:sp>
    </p:spTree>
    <p:extLst>
      <p:ext uri="{BB962C8B-B14F-4D97-AF65-F5344CB8AC3E}">
        <p14:creationId xmlns:p14="http://schemas.microsoft.com/office/powerpoint/2010/main" val="319763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Class</a:t>
            </a:r>
            <a:r>
              <a:rPr lang="en-GB" dirty="0" smtClean="0"/>
              <a:t> </a:t>
            </a:r>
            <a:r>
              <a:rPr lang="en-GB" dirty="0" smtClean="0"/>
              <a:t>Diagram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301" y="316871"/>
            <a:ext cx="7005897" cy="5365003"/>
          </a:xfrm>
          <a:prstGeom prst="rect">
            <a:avLst/>
          </a:prstGeom>
        </p:spPr>
      </p:pic>
    </p:spTree>
    <p:extLst>
      <p:ext uri="{BB962C8B-B14F-4D97-AF65-F5344CB8AC3E}">
        <p14:creationId xmlns:p14="http://schemas.microsoft.com/office/powerpoint/2010/main" val="182851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ER Diagram</a:t>
            </a:r>
            <a:endParaRPr lang="en-US" dirty="0"/>
          </a:p>
        </p:txBody>
      </p:sp>
      <p:pic>
        <p:nvPicPr>
          <p:cNvPr id="4" name="Picture 3"/>
          <p:cNvPicPr>
            <a:picLocks noChangeAspect="1"/>
          </p:cNvPicPr>
          <p:nvPr/>
        </p:nvPicPr>
        <p:blipFill rotWithShape="1">
          <a:blip r:embed="rId3"/>
          <a:srcRect r="930"/>
          <a:stretch/>
        </p:blipFill>
        <p:spPr>
          <a:xfrm>
            <a:off x="1233868" y="346039"/>
            <a:ext cx="8679677" cy="5502500"/>
          </a:xfrm>
          <a:prstGeom prst="rect">
            <a:avLst/>
          </a:prstGeom>
        </p:spPr>
      </p:pic>
    </p:spTree>
    <p:extLst>
      <p:ext uri="{BB962C8B-B14F-4D97-AF65-F5344CB8AC3E}">
        <p14:creationId xmlns:p14="http://schemas.microsoft.com/office/powerpoint/2010/main" val="331727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ER Diagram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260" y="641723"/>
            <a:ext cx="6661492" cy="5067560"/>
          </a:xfrm>
          <a:prstGeom prst="rect">
            <a:avLst/>
          </a:prstGeom>
        </p:spPr>
      </p:pic>
    </p:spTree>
    <p:extLst>
      <p:ext uri="{BB962C8B-B14F-4D97-AF65-F5344CB8AC3E}">
        <p14:creationId xmlns:p14="http://schemas.microsoft.com/office/powerpoint/2010/main" val="313347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a:xfrm>
            <a:off x="838200" y="365125"/>
            <a:ext cx="10515600" cy="5148435"/>
          </a:xfrm>
        </p:spPr>
        <p:txBody>
          <a:bodyPr/>
          <a:lstStyle/>
          <a:p>
            <a:pPr algn="ctr"/>
            <a:r>
              <a:rPr lang="en-GB" u="sng" dirty="0" smtClean="0">
                <a:latin typeface="Arial Black" panose="020B0A04020102020204" pitchFamily="34" charset="0"/>
              </a:rPr>
              <a:t>SCREENSHOTS</a:t>
            </a:r>
            <a:endParaRPr lang="en-US" u="sng" dirty="0">
              <a:latin typeface="Arial Black" panose="020B0A04020102020204" pitchFamily="34" charset="0"/>
            </a:endParaRPr>
          </a:p>
        </p:txBody>
      </p:sp>
    </p:spTree>
    <p:extLst>
      <p:ext uri="{BB962C8B-B14F-4D97-AF65-F5344CB8AC3E}">
        <p14:creationId xmlns:p14="http://schemas.microsoft.com/office/powerpoint/2010/main" val="246279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30382" y="141554"/>
            <a:ext cx="10876984" cy="6118304"/>
          </a:xfrm>
        </p:spPr>
      </p:pic>
    </p:spTree>
    <p:extLst>
      <p:ext uri="{BB962C8B-B14F-4D97-AF65-F5344CB8AC3E}">
        <p14:creationId xmlns:p14="http://schemas.microsoft.com/office/powerpoint/2010/main" val="78594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93" y="706170"/>
            <a:ext cx="5520603" cy="46625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570" y="706170"/>
            <a:ext cx="5450186" cy="4662535"/>
          </a:xfrm>
          <a:prstGeom prst="rect">
            <a:avLst/>
          </a:prstGeom>
        </p:spPr>
      </p:pic>
    </p:spTree>
    <p:extLst>
      <p:ext uri="{BB962C8B-B14F-4D97-AF65-F5344CB8AC3E}">
        <p14:creationId xmlns:p14="http://schemas.microsoft.com/office/powerpoint/2010/main" val="423269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842" y="425512"/>
            <a:ext cx="10293791" cy="5790257"/>
          </a:xfrm>
          <a:prstGeom prst="rect">
            <a:avLst/>
          </a:prstGeom>
        </p:spPr>
      </p:pic>
    </p:spTree>
    <p:extLst>
      <p:ext uri="{BB962C8B-B14F-4D97-AF65-F5344CB8AC3E}">
        <p14:creationId xmlns:p14="http://schemas.microsoft.com/office/powerpoint/2010/main" val="22351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8" y="751438"/>
            <a:ext cx="5604095" cy="46896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325" y="751438"/>
            <a:ext cx="6292158" cy="4762122"/>
          </a:xfrm>
          <a:prstGeom prst="rect">
            <a:avLst/>
          </a:prstGeom>
        </p:spPr>
      </p:pic>
    </p:spTree>
    <p:extLst>
      <p:ext uri="{BB962C8B-B14F-4D97-AF65-F5344CB8AC3E}">
        <p14:creationId xmlns:p14="http://schemas.microsoft.com/office/powerpoint/2010/main" val="281940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a:xfrm>
            <a:off x="633743" y="0"/>
            <a:ext cx="10720057" cy="1167898"/>
          </a:xfrm>
        </p:spPr>
        <p:txBody>
          <a:bodyPr>
            <a:normAutofit/>
          </a:bodyPr>
          <a:lstStyle/>
          <a:p>
            <a:pPr algn="ctr"/>
            <a:r>
              <a:rPr lang="en-GB" b="1" dirty="0" smtClean="0">
                <a:latin typeface="Times New Roman" panose="02020603050405020304" pitchFamily="18" charset="0"/>
                <a:cs typeface="Times New Roman" panose="02020603050405020304" pitchFamily="18" charset="0"/>
              </a:rPr>
              <a:t>Points to be discussed:-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6293" y="986828"/>
            <a:ext cx="10457507" cy="3947311"/>
          </a:xfrm>
        </p:spPr>
        <p:txBody>
          <a:bodyPr>
            <a:noAutofit/>
          </a:bodyPr>
          <a:lstStyle/>
          <a:p>
            <a:r>
              <a:rPr lang="en-GB" sz="2000" dirty="0" smtClean="0">
                <a:latin typeface="Bahnschrift" panose="020B0502040204020203" pitchFamily="34" charset="0"/>
              </a:rPr>
              <a:t>Introduction</a:t>
            </a:r>
          </a:p>
          <a:p>
            <a:r>
              <a:rPr lang="en-GB" sz="2000" dirty="0" smtClean="0">
                <a:latin typeface="Bahnschrift" panose="020B0502040204020203" pitchFamily="34" charset="0"/>
              </a:rPr>
              <a:t>Motivation</a:t>
            </a:r>
          </a:p>
          <a:p>
            <a:r>
              <a:rPr lang="en-GB" sz="2000" dirty="0" smtClean="0">
                <a:latin typeface="Bahnschrift" panose="020B0502040204020203" pitchFamily="34" charset="0"/>
              </a:rPr>
              <a:t>Objectives</a:t>
            </a:r>
          </a:p>
          <a:p>
            <a:r>
              <a:rPr lang="en-GB" sz="2000" dirty="0" smtClean="0">
                <a:latin typeface="Bahnschrift" panose="020B0502040204020203" pitchFamily="34" charset="0"/>
              </a:rPr>
              <a:t>Technology Used</a:t>
            </a:r>
          </a:p>
          <a:p>
            <a:r>
              <a:rPr lang="en-GB" sz="2000" dirty="0" smtClean="0">
                <a:latin typeface="Bahnschrift" panose="020B0502040204020203" pitchFamily="34" charset="0"/>
              </a:rPr>
              <a:t>UML Diagrams</a:t>
            </a:r>
          </a:p>
          <a:p>
            <a:r>
              <a:rPr lang="en-GB" sz="2000" dirty="0" smtClean="0">
                <a:latin typeface="Bahnschrift" panose="020B0502040204020203" pitchFamily="34" charset="0"/>
              </a:rPr>
              <a:t>Screenshots</a:t>
            </a:r>
          </a:p>
          <a:p>
            <a:r>
              <a:rPr lang="en-GB" sz="2000" dirty="0" smtClean="0">
                <a:latin typeface="Bahnschrift" panose="020B0502040204020203" pitchFamily="34" charset="0"/>
              </a:rPr>
              <a:t>Specification</a:t>
            </a:r>
          </a:p>
          <a:p>
            <a:r>
              <a:rPr lang="en-GB" sz="2000" dirty="0" smtClean="0">
                <a:latin typeface="Bahnschrift" panose="020B0502040204020203" pitchFamily="34" charset="0"/>
              </a:rPr>
              <a:t>S/W and  H/W Requirements</a:t>
            </a:r>
          </a:p>
          <a:p>
            <a:r>
              <a:rPr lang="en-GB" sz="2000" dirty="0" smtClean="0">
                <a:latin typeface="Bahnschrift" panose="020B0502040204020203" pitchFamily="34" charset="0"/>
              </a:rPr>
              <a:t>Advantages</a:t>
            </a:r>
          </a:p>
          <a:p>
            <a:r>
              <a:rPr lang="en-GB" sz="2000" dirty="0" smtClean="0">
                <a:latin typeface="Bahnschrift" panose="020B0502040204020203" pitchFamily="34" charset="0"/>
              </a:rPr>
              <a:t>Conclusion</a:t>
            </a:r>
          </a:p>
          <a:p>
            <a:r>
              <a:rPr lang="en-GB" sz="2000" dirty="0" smtClean="0">
                <a:latin typeface="Bahnschrift" panose="020B0502040204020203" pitchFamily="34" charset="0"/>
              </a:rPr>
              <a:t>Future Scope</a:t>
            </a:r>
          </a:p>
          <a:p>
            <a:r>
              <a:rPr lang="en-GB" sz="2000" dirty="0" smtClean="0">
                <a:latin typeface="Bahnschrift" panose="020B0502040204020203" pitchFamily="34" charset="0"/>
              </a:rPr>
              <a:t>Reference's</a:t>
            </a:r>
          </a:p>
        </p:txBody>
      </p:sp>
    </p:spTree>
    <p:extLst>
      <p:ext uri="{BB962C8B-B14F-4D97-AF65-F5344CB8AC3E}">
        <p14:creationId xmlns:p14="http://schemas.microsoft.com/office/powerpoint/2010/main" val="317475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17" y="1068309"/>
            <a:ext cx="5658415" cy="390204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392" y="1068309"/>
            <a:ext cx="6129198" cy="3965418"/>
          </a:xfrm>
          <a:prstGeom prst="rect">
            <a:avLst/>
          </a:prstGeom>
        </p:spPr>
      </p:pic>
    </p:spTree>
    <p:extLst>
      <p:ext uri="{BB962C8B-B14F-4D97-AF65-F5344CB8AC3E}">
        <p14:creationId xmlns:p14="http://schemas.microsoft.com/office/powerpoint/2010/main" val="2852262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4" y="986828"/>
            <a:ext cx="5948127" cy="41283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9195" y="986828"/>
            <a:ext cx="5948128" cy="4037278"/>
          </a:xfrm>
          <a:prstGeom prst="rect">
            <a:avLst/>
          </a:prstGeom>
        </p:spPr>
      </p:pic>
    </p:spTree>
    <p:extLst>
      <p:ext uri="{BB962C8B-B14F-4D97-AF65-F5344CB8AC3E}">
        <p14:creationId xmlns:p14="http://schemas.microsoft.com/office/powerpoint/2010/main" val="407792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85181"/>
            <a:ext cx="5858597" cy="329546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789" y="1317562"/>
            <a:ext cx="6099018" cy="3430698"/>
          </a:xfrm>
          <a:prstGeom prst="rect">
            <a:avLst/>
          </a:prstGeom>
        </p:spPr>
      </p:pic>
    </p:spTree>
    <p:extLst>
      <p:ext uri="{BB962C8B-B14F-4D97-AF65-F5344CB8AC3E}">
        <p14:creationId xmlns:p14="http://schemas.microsoft.com/office/powerpoint/2010/main" val="124527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94233"/>
            <a:ext cx="5866646" cy="368193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341" y="1394233"/>
            <a:ext cx="6207659" cy="3711355"/>
          </a:xfrm>
          <a:prstGeom prst="rect">
            <a:avLst/>
          </a:prstGeom>
        </p:spPr>
      </p:pic>
    </p:spTree>
    <p:extLst>
      <p:ext uri="{BB962C8B-B14F-4D97-AF65-F5344CB8AC3E}">
        <p14:creationId xmlns:p14="http://schemas.microsoft.com/office/powerpoint/2010/main" val="94609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7362"/>
            <a:ext cx="5667469" cy="379340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7469" y="1077362"/>
            <a:ext cx="6364586" cy="3793402"/>
          </a:xfrm>
          <a:prstGeom prst="rect">
            <a:avLst/>
          </a:prstGeom>
        </p:spPr>
      </p:pic>
    </p:spTree>
    <p:extLst>
      <p:ext uri="{BB962C8B-B14F-4D97-AF65-F5344CB8AC3E}">
        <p14:creationId xmlns:p14="http://schemas.microsoft.com/office/powerpoint/2010/main" val="3457564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715" y="516047"/>
            <a:ext cx="8546471" cy="4807390"/>
          </a:xfrm>
          <a:prstGeom prst="rect">
            <a:avLst/>
          </a:prstGeom>
        </p:spPr>
      </p:pic>
    </p:spTree>
    <p:extLst>
      <p:ext uri="{BB962C8B-B14F-4D97-AF65-F5344CB8AC3E}">
        <p14:creationId xmlns:p14="http://schemas.microsoft.com/office/powerpoint/2010/main" val="3815581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17" y="271603"/>
            <a:ext cx="10076507" cy="5668035"/>
          </a:xfrm>
          <a:prstGeom prst="rect">
            <a:avLst/>
          </a:prstGeom>
        </p:spPr>
      </p:pic>
    </p:spTree>
    <p:extLst>
      <p:ext uri="{BB962C8B-B14F-4D97-AF65-F5344CB8AC3E}">
        <p14:creationId xmlns:p14="http://schemas.microsoft.com/office/powerpoint/2010/main" val="2657971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67073"/>
            <a:ext cx="5721790" cy="385677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378" y="1367073"/>
            <a:ext cx="6002448" cy="3856776"/>
          </a:xfrm>
          <a:prstGeom prst="rect">
            <a:avLst/>
          </a:prstGeom>
        </p:spPr>
      </p:pic>
    </p:spTree>
    <p:extLst>
      <p:ext uri="{BB962C8B-B14F-4D97-AF65-F5344CB8AC3E}">
        <p14:creationId xmlns:p14="http://schemas.microsoft.com/office/powerpoint/2010/main" val="229285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9715"/>
            <a:ext cx="6056768" cy="428022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768" y="789715"/>
            <a:ext cx="6135232" cy="4280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370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81" y="600075"/>
            <a:ext cx="10058400" cy="5657850"/>
          </a:xfrm>
          <a:prstGeom prst="rect">
            <a:avLst/>
          </a:prstGeom>
        </p:spPr>
      </p:pic>
    </p:spTree>
    <p:extLst>
      <p:ext uri="{BB962C8B-B14F-4D97-AF65-F5344CB8AC3E}">
        <p14:creationId xmlns:p14="http://schemas.microsoft.com/office/powerpoint/2010/main" val="43801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dirty="0" smtClean="0"/>
              <a:t> </a:t>
            </a:r>
            <a:r>
              <a:rPr lang="en-GB" b="1" dirty="0" smtClean="0">
                <a:latin typeface="Bell MT" panose="02020503060305020303" pitchFamily="18" charset="0"/>
              </a:rPr>
              <a:t>INTRODUCTION</a:t>
            </a:r>
            <a:endParaRPr lang="en-US" b="1" dirty="0">
              <a:latin typeface="Bell MT" panose="02020503060305020303" pitchFamily="18" charset="0"/>
            </a:endParaRPr>
          </a:p>
        </p:txBody>
      </p:sp>
      <p:sp>
        <p:nvSpPr>
          <p:cNvPr id="3" name="Content Placeholder 2"/>
          <p:cNvSpPr>
            <a:spLocks noGrp="1"/>
          </p:cNvSpPr>
          <p:nvPr>
            <p:ph idx="1"/>
          </p:nvPr>
        </p:nvSpPr>
        <p:spPr>
          <a:xfrm>
            <a:off x="838200" y="1690688"/>
            <a:ext cx="10515600" cy="4486275"/>
          </a:xfrm>
        </p:spPr>
        <p:txBody>
          <a:bodyPr/>
          <a:lstStyle/>
          <a:p>
            <a:pPr marL="0" indent="0">
              <a:buNone/>
            </a:pPr>
            <a:r>
              <a:rPr lang="en-IN" sz="2400" dirty="0">
                <a:latin typeface="Bahnschrift" panose="020B0502040204020203" pitchFamily="34" charset="0"/>
              </a:rPr>
              <a:t>The e-RTO System's aim is to automate the major processes in Regional Transport Offices. The Online RTO system provides citizens with 24/7 access to services like online registration for Learner's license &amp; Permanent license. Admin can update application status and can also manage time slots for tests. The main motive of the system is to make the daily activities efficient and to provide fast response by storing and retrieving information &amp; informing it to the users via Email.</a:t>
            </a:r>
            <a:endParaRPr lang="en-US" sz="2400" dirty="0">
              <a:latin typeface="Bahnschrift" panose="020B0502040204020203"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260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Specification</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557196"/>
            <a:ext cx="10080279" cy="4888871"/>
          </a:xfrm>
        </p:spPr>
        <p:txBody>
          <a:bodyPr>
            <a:normAutofit/>
          </a:bodyPr>
          <a:lstStyle/>
          <a:p>
            <a:pPr marL="0" indent="0">
              <a:buNone/>
            </a:pPr>
            <a:r>
              <a:rPr lang="en-GB" sz="2400" dirty="0" smtClean="0">
                <a:latin typeface="Bahnschrift" panose="020B0502040204020203" pitchFamily="34" charset="0"/>
              </a:rPr>
              <a:t>The application will use React Js, jQuery and CSS as main web technologies. HTTP and FTP protocols are used as   communication protocols.</a:t>
            </a:r>
            <a:r>
              <a:rPr lang="en-US" sz="2400" dirty="0">
                <a:latin typeface="Bahnschrift" panose="020B0502040204020203" pitchFamily="34" charset="0"/>
              </a:rPr>
              <a:t> </a:t>
            </a:r>
            <a:r>
              <a:rPr lang="en-US" sz="2400" dirty="0" smtClean="0">
                <a:latin typeface="Bahnschrift" panose="020B0502040204020203" pitchFamily="34" charset="0"/>
              </a:rPr>
              <a:t>SMTP protocol is used for Email communication.</a:t>
            </a:r>
          </a:p>
          <a:p>
            <a:pPr marL="0" indent="0">
              <a:buNone/>
            </a:pPr>
            <a:r>
              <a:rPr lang="en-GB" sz="2400" dirty="0" smtClean="0">
                <a:latin typeface="Bahnschrift" panose="020B0502040204020203" pitchFamily="34" charset="0"/>
              </a:rPr>
              <a:t>Several types of validations make the web application a secured one and SQL injections can also be prevented.</a:t>
            </a:r>
          </a:p>
          <a:p>
            <a:pPr marL="0" indent="0">
              <a:buNone/>
            </a:pPr>
            <a:r>
              <a:rPr lang="en-GB" sz="2400" dirty="0" smtClean="0">
                <a:latin typeface="Bahnschrift" panose="020B0502040204020203" pitchFamily="34" charset="0"/>
              </a:rPr>
              <a:t>Since E-RTO System is a web-based application , internet connection must be established.</a:t>
            </a:r>
          </a:p>
          <a:p>
            <a:pPr marL="0" indent="0">
              <a:buNone/>
            </a:pPr>
            <a:r>
              <a:rPr lang="en-GB" sz="2400" dirty="0" smtClean="0">
                <a:latin typeface="Bahnschrift" panose="020B0502040204020203" pitchFamily="34" charset="0"/>
              </a:rPr>
              <a:t>The E-RTO System will be used on PC’s and will function via internet </a:t>
            </a:r>
          </a:p>
          <a:p>
            <a:pPr marL="0" indent="0">
              <a:buNone/>
            </a:pPr>
            <a:r>
              <a:rPr lang="en-GB" sz="2400" dirty="0" smtClean="0">
                <a:latin typeface="Bahnschrift" panose="020B0502040204020203" pitchFamily="34" charset="0"/>
              </a:rPr>
              <a:t>Or intranet in any web browser.</a:t>
            </a:r>
          </a:p>
        </p:txBody>
      </p:sp>
    </p:spTree>
    <p:extLst>
      <p:ext uri="{BB962C8B-B14F-4D97-AF65-F5344CB8AC3E}">
        <p14:creationId xmlns:p14="http://schemas.microsoft.com/office/powerpoint/2010/main" val="140216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S/W and H/W Requirements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475715"/>
            <a:ext cx="10515600" cy="4701248"/>
          </a:xfrm>
        </p:spPr>
        <p:txBody>
          <a:bodyPr>
            <a:normAutofit/>
          </a:bodyPr>
          <a:lstStyle/>
          <a:p>
            <a:pPr marL="0" indent="0">
              <a:buNone/>
            </a:pPr>
            <a:r>
              <a:rPr lang="en-GB" sz="1900" b="1" u="sng" dirty="0" smtClean="0">
                <a:latin typeface="Bahnschrift" panose="020B0502040204020203" pitchFamily="34" charset="0"/>
              </a:rPr>
              <a:t>Server Side:-</a:t>
            </a:r>
          </a:p>
          <a:p>
            <a:r>
              <a:rPr lang="en-IN" sz="1900" b="1" dirty="0">
                <a:latin typeface="Bahnschrift" panose="020B0502040204020203" pitchFamily="34" charset="0"/>
              </a:rPr>
              <a:t>Processor: </a:t>
            </a:r>
            <a:r>
              <a:rPr lang="en-IN" sz="1900" dirty="0">
                <a:latin typeface="Bahnschrift" panose="020B0502040204020203" pitchFamily="34" charset="0"/>
              </a:rPr>
              <a:t>Intel® Xeon® processor 3500 series </a:t>
            </a:r>
            <a:endParaRPr lang="en-US" sz="1900" dirty="0">
              <a:latin typeface="Bahnschrift" panose="020B0502040204020203" pitchFamily="34" charset="0"/>
            </a:endParaRPr>
          </a:p>
          <a:p>
            <a:r>
              <a:rPr lang="en-IN" sz="1900" b="1" dirty="0">
                <a:latin typeface="Bahnschrift" panose="020B0502040204020203" pitchFamily="34" charset="0"/>
              </a:rPr>
              <a:t>HDD: </a:t>
            </a:r>
            <a:r>
              <a:rPr lang="en-IN" sz="1900" dirty="0">
                <a:latin typeface="Bahnschrift" panose="020B0502040204020203" pitchFamily="34" charset="0"/>
              </a:rPr>
              <a:t>Minimum 500GB Disk Space </a:t>
            </a:r>
            <a:endParaRPr lang="en-US" sz="1900" dirty="0">
              <a:latin typeface="Bahnschrift" panose="020B0502040204020203" pitchFamily="34" charset="0"/>
            </a:endParaRPr>
          </a:p>
          <a:p>
            <a:r>
              <a:rPr lang="en-IN" sz="1900" b="1" dirty="0">
                <a:latin typeface="Bahnschrift" panose="020B0502040204020203" pitchFamily="34" charset="0"/>
              </a:rPr>
              <a:t>RAM: </a:t>
            </a:r>
            <a:r>
              <a:rPr lang="en-IN" sz="1900" dirty="0">
                <a:latin typeface="Bahnschrift" panose="020B0502040204020203" pitchFamily="34" charset="0"/>
              </a:rPr>
              <a:t>Minimum 4GB  </a:t>
            </a:r>
            <a:endParaRPr lang="en-US" sz="1900" dirty="0">
              <a:latin typeface="Bahnschrift" panose="020B0502040204020203" pitchFamily="34" charset="0"/>
            </a:endParaRPr>
          </a:p>
          <a:p>
            <a:r>
              <a:rPr lang="en-IN" sz="1900" b="1" dirty="0">
                <a:latin typeface="Bahnschrift" panose="020B0502040204020203" pitchFamily="34" charset="0"/>
              </a:rPr>
              <a:t>OS: </a:t>
            </a:r>
            <a:r>
              <a:rPr lang="en-IN" sz="1900" dirty="0">
                <a:latin typeface="Bahnschrift" panose="020B0502040204020203" pitchFamily="34" charset="0"/>
              </a:rPr>
              <a:t>Windows 10</a:t>
            </a:r>
            <a:endParaRPr lang="en-US" sz="1900" dirty="0">
              <a:latin typeface="Bahnschrift" panose="020B0502040204020203" pitchFamily="34" charset="0"/>
            </a:endParaRPr>
          </a:p>
          <a:p>
            <a:r>
              <a:rPr lang="en-IN" sz="1900" b="1" dirty="0">
                <a:latin typeface="Bahnschrift" panose="020B0502040204020203" pitchFamily="34" charset="0"/>
              </a:rPr>
              <a:t>Database: </a:t>
            </a:r>
            <a:r>
              <a:rPr lang="en-IN" sz="1900" dirty="0">
                <a:latin typeface="Bahnschrift" panose="020B0502040204020203" pitchFamily="34" charset="0"/>
              </a:rPr>
              <a:t>MySQL </a:t>
            </a:r>
            <a:endParaRPr lang="en-GB" sz="1900" dirty="0" smtClean="0">
              <a:latin typeface="Bahnschrift" panose="020B0502040204020203" pitchFamily="34" charset="0"/>
            </a:endParaRPr>
          </a:p>
          <a:p>
            <a:pPr marL="0" indent="0">
              <a:buNone/>
            </a:pPr>
            <a:r>
              <a:rPr lang="en-GB" sz="1900" b="1" u="sng" dirty="0" smtClean="0">
                <a:latin typeface="Bahnschrift" panose="020B0502040204020203" pitchFamily="34" charset="0"/>
              </a:rPr>
              <a:t>Client Side(minimum requirement):</a:t>
            </a:r>
            <a:r>
              <a:rPr lang="en-US" sz="1900" b="1" u="sng" dirty="0" smtClean="0">
                <a:latin typeface="Bahnschrift" panose="020B0502040204020203" pitchFamily="34" charset="0"/>
              </a:rPr>
              <a:t>-</a:t>
            </a:r>
          </a:p>
          <a:p>
            <a:r>
              <a:rPr lang="en-IN" sz="1900" b="1" dirty="0">
                <a:latin typeface="Bahnschrift" panose="020B0502040204020203" pitchFamily="34" charset="0"/>
              </a:rPr>
              <a:t>Processor: </a:t>
            </a:r>
            <a:r>
              <a:rPr lang="en-IN" sz="1900" dirty="0">
                <a:latin typeface="Bahnschrift" panose="020B0502040204020203" pitchFamily="34" charset="0"/>
              </a:rPr>
              <a:t>Intel Dual Core </a:t>
            </a:r>
            <a:endParaRPr lang="en-US" sz="1900" dirty="0">
              <a:latin typeface="Bahnschrift" panose="020B0502040204020203" pitchFamily="34" charset="0"/>
            </a:endParaRPr>
          </a:p>
          <a:p>
            <a:r>
              <a:rPr lang="en-IN" sz="1900" b="1" dirty="0">
                <a:latin typeface="Bahnschrift" panose="020B0502040204020203" pitchFamily="34" charset="0"/>
              </a:rPr>
              <a:t>HDD: </a:t>
            </a:r>
            <a:r>
              <a:rPr lang="en-IN" sz="1900" dirty="0">
                <a:latin typeface="Bahnschrift" panose="020B0502040204020203" pitchFamily="34" charset="0"/>
              </a:rPr>
              <a:t>Minimum 80GB Disk Space </a:t>
            </a:r>
            <a:endParaRPr lang="en-US" sz="1900" dirty="0">
              <a:latin typeface="Bahnschrift" panose="020B0502040204020203" pitchFamily="34" charset="0"/>
            </a:endParaRPr>
          </a:p>
          <a:p>
            <a:r>
              <a:rPr lang="en-IN" sz="1900" b="1" dirty="0">
                <a:latin typeface="Bahnschrift" panose="020B0502040204020203" pitchFamily="34" charset="0"/>
              </a:rPr>
              <a:t>RAM: </a:t>
            </a:r>
            <a:r>
              <a:rPr lang="en-IN" sz="1900" dirty="0">
                <a:latin typeface="Bahnschrift" panose="020B0502040204020203" pitchFamily="34" charset="0"/>
              </a:rPr>
              <a:t>Minimum 2GB </a:t>
            </a:r>
            <a:endParaRPr lang="en-US" sz="1900" dirty="0">
              <a:latin typeface="Bahnschrift" panose="020B0502040204020203" pitchFamily="34" charset="0"/>
            </a:endParaRPr>
          </a:p>
          <a:p>
            <a:r>
              <a:rPr lang="en-IN" sz="1900" b="1" dirty="0">
                <a:latin typeface="Bahnschrift" panose="020B0502040204020203" pitchFamily="34" charset="0"/>
              </a:rPr>
              <a:t>OS: </a:t>
            </a:r>
            <a:r>
              <a:rPr lang="en-IN" sz="1900" dirty="0">
                <a:latin typeface="Bahnschrift" panose="020B0502040204020203" pitchFamily="34" charset="0"/>
              </a:rPr>
              <a:t>Windows 7</a:t>
            </a:r>
            <a:endParaRPr lang="en-US" sz="1900" dirty="0">
              <a:latin typeface="Bahnschrift" panose="020B0502040204020203" pitchFamily="34" charset="0"/>
            </a:endParaRPr>
          </a:p>
          <a:p>
            <a:pPr marL="0" indent="0">
              <a:buNone/>
            </a:pPr>
            <a:endParaRPr lang="en-US" sz="2400" b="1" u="sng" dirty="0" smtClean="0">
              <a:latin typeface="Bahnschrift" panose="020B0502040204020203" pitchFamily="34" charset="0"/>
            </a:endParaRPr>
          </a:p>
          <a:p>
            <a:pPr marL="0" indent="0">
              <a:buNone/>
            </a:pPr>
            <a:endParaRPr lang="en-GB" dirty="0" smtClean="0"/>
          </a:p>
        </p:txBody>
      </p:sp>
    </p:spTree>
    <p:extLst>
      <p:ext uri="{BB962C8B-B14F-4D97-AF65-F5344CB8AC3E}">
        <p14:creationId xmlns:p14="http://schemas.microsoft.com/office/powerpoint/2010/main" val="850212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Advantages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ü"/>
            </a:pPr>
            <a:r>
              <a:rPr lang="en-GB" sz="2400" dirty="0" smtClean="0">
                <a:latin typeface="Bahnschrift" panose="020B0502040204020203" pitchFamily="34" charset="0"/>
              </a:rPr>
              <a:t>Managing information.</a:t>
            </a:r>
          </a:p>
          <a:p>
            <a:pPr>
              <a:buFont typeface="Wingdings" panose="05000000000000000000" pitchFamily="2" charset="2"/>
              <a:buChar char="ü"/>
            </a:pPr>
            <a:r>
              <a:rPr lang="en-GB" sz="2400" dirty="0" smtClean="0">
                <a:latin typeface="Bahnschrift" panose="020B0502040204020203" pitchFamily="34" charset="0"/>
              </a:rPr>
              <a:t>Effortless Communication.</a:t>
            </a:r>
          </a:p>
          <a:p>
            <a:pPr>
              <a:buFont typeface="Wingdings" panose="05000000000000000000" pitchFamily="2" charset="2"/>
              <a:buChar char="ü"/>
            </a:pPr>
            <a:r>
              <a:rPr lang="en-GB" sz="2400" dirty="0" smtClean="0">
                <a:latin typeface="Bahnschrift" panose="020B0502040204020203" pitchFamily="34" charset="0"/>
              </a:rPr>
              <a:t>Lesser time requirement to maintain and manage records.</a:t>
            </a:r>
          </a:p>
          <a:p>
            <a:pPr>
              <a:buFont typeface="Wingdings" panose="05000000000000000000" pitchFamily="2" charset="2"/>
              <a:buChar char="ü"/>
            </a:pPr>
            <a:r>
              <a:rPr lang="en-GB" sz="2400" dirty="0" smtClean="0">
                <a:latin typeface="Bahnschrift" panose="020B0502040204020203" pitchFamily="34" charset="0"/>
              </a:rPr>
              <a:t>Paper work is reduced due to record stored in database.</a:t>
            </a:r>
          </a:p>
          <a:p>
            <a:pPr>
              <a:buFont typeface="Wingdings" panose="05000000000000000000" pitchFamily="2" charset="2"/>
              <a:buChar char="ü"/>
            </a:pPr>
            <a:r>
              <a:rPr lang="en-GB" sz="2400" dirty="0" smtClean="0">
                <a:latin typeface="Bahnschrift" panose="020B0502040204020203" pitchFamily="34" charset="0"/>
              </a:rPr>
              <a:t>All requirements at one platform.</a:t>
            </a:r>
            <a:endParaRPr lang="en-US" sz="2400" dirty="0">
              <a:latin typeface="Bahnschrift" panose="020B0502040204020203" pitchFamily="34" charset="0"/>
            </a:endParaRPr>
          </a:p>
        </p:txBody>
      </p:sp>
    </p:spTree>
    <p:extLst>
      <p:ext uri="{BB962C8B-B14F-4D97-AF65-F5344CB8AC3E}">
        <p14:creationId xmlns:p14="http://schemas.microsoft.com/office/powerpoint/2010/main" val="3431265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5"/>
            <a:ext cx="10515600" cy="1056269"/>
          </a:xfrm>
        </p:spPr>
        <p:txBody>
          <a:bodyPr/>
          <a:lstStyle/>
          <a:p>
            <a:pPr algn="ctr"/>
            <a:r>
              <a:rPr lang="en-GB"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421394"/>
            <a:ext cx="10515600" cy="4961299"/>
          </a:xfrm>
        </p:spPr>
        <p:txBody>
          <a:bodyPr>
            <a:normAutofit fontScale="85000" lnSpcReduction="10000"/>
          </a:bodyPr>
          <a:lstStyle/>
          <a:p>
            <a:pPr lvl="0" fontAlgn="base">
              <a:buFont typeface="Wingdings" panose="05000000000000000000" pitchFamily="2" charset="2"/>
              <a:buChar char="Ø"/>
            </a:pPr>
            <a:r>
              <a:rPr lang="en-IN" dirty="0">
                <a:latin typeface="Bahnschrift" panose="020B0502040204020203" pitchFamily="34" charset="0"/>
              </a:rPr>
              <a:t>The system generated only a limited number of reports. If more detailed reports are required the system can be directed Even though the system has well communication facility, it’s not enough.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The mail service can be enhanced with features bcc, cc etc. The system has full security but the account information for the customer credit information.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Improved communication, ease of access to RTO resources such as Registration forms </a:t>
            </a:r>
            <a:r>
              <a:rPr lang="en-IN" dirty="0" err="1" smtClean="0">
                <a:latin typeface="Bahnschrift" panose="020B0502040204020203" pitchFamily="34" charset="0"/>
              </a:rPr>
              <a:t>etc</a:t>
            </a:r>
            <a:r>
              <a:rPr lang="en-IN" dirty="0" smtClean="0">
                <a:latin typeface="Bahnschrift" panose="020B0502040204020203" pitchFamily="34" charset="0"/>
              </a:rPr>
              <a:t>, </a:t>
            </a:r>
            <a:r>
              <a:rPr lang="en-IN" dirty="0">
                <a:latin typeface="Bahnschrift" panose="020B0502040204020203" pitchFamily="34" charset="0"/>
              </a:rPr>
              <a:t>will help foster a stronger user relationship.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e - RTO management will empower you to spend more time and effort developing your users’ lifelong learning license.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In this e-RTO management complete global Module. (Any Where Any Time)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In this system the main entity is Admin who has all the right.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Here the main tasks of admin are update/delete registration, license. </a:t>
            </a:r>
            <a:endParaRPr lang="en-US" dirty="0">
              <a:latin typeface="Bahnschrift" panose="020B0502040204020203" pitchFamily="34" charset="0"/>
            </a:endParaRPr>
          </a:p>
          <a:p>
            <a:pPr marL="0" indent="0">
              <a:buNone/>
            </a:pPr>
            <a:endParaRPr lang="en-US" dirty="0"/>
          </a:p>
        </p:txBody>
      </p:sp>
    </p:spTree>
    <p:extLst>
      <p:ext uri="{BB962C8B-B14F-4D97-AF65-F5344CB8AC3E}">
        <p14:creationId xmlns:p14="http://schemas.microsoft.com/office/powerpoint/2010/main" val="3123049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Future Scope</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r>
              <a:rPr lang="en-IN" sz="2400" dirty="0">
                <a:latin typeface="Bahnschrift" panose="020B0502040204020203" pitchFamily="34" charset="0"/>
              </a:rPr>
              <a:t>This project can be enhanced further by adding some more features. The application is design in such a way that any further enhancements can be done with ease. The system has the capability for easy integration with other systems. New modules can be added to the existing system with less effort. In future a new function or procedure can be easily added in the system through these classes. Or even a new class can be added. </a:t>
            </a:r>
            <a:endParaRPr lang="en-US" sz="2400" dirty="0">
              <a:latin typeface="Bahnschrift" panose="020B0502040204020203" pitchFamily="34" charset="0"/>
            </a:endParaRPr>
          </a:p>
          <a:p>
            <a:r>
              <a:rPr lang="en-IN" sz="2400" dirty="0">
                <a:latin typeface="Bahnschrift" panose="020B0502040204020203" pitchFamily="34" charset="0"/>
              </a:rPr>
              <a:t>The software is flexible enough to be modified and implemented as per future requirements. We have tried our best to present this free and user–friendly website to Regional Offices</a:t>
            </a:r>
            <a:r>
              <a:rPr lang="en-IN" dirty="0" smtClean="0"/>
              <a:t>.</a:t>
            </a:r>
          </a:p>
          <a:p>
            <a:pPr marL="0" indent="0">
              <a:buNone/>
            </a:pPr>
            <a:endParaRPr lang="en-US" dirty="0"/>
          </a:p>
        </p:txBody>
      </p:sp>
    </p:spTree>
    <p:extLst>
      <p:ext uri="{BB962C8B-B14F-4D97-AF65-F5344CB8AC3E}">
        <p14:creationId xmlns:p14="http://schemas.microsoft.com/office/powerpoint/2010/main" val="2716267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pPr lvl="0">
              <a:buFont typeface="Wingdings" panose="05000000000000000000" pitchFamily="2" charset="2"/>
              <a:buChar char="ü"/>
            </a:pPr>
            <a:r>
              <a:rPr lang="en-IN" u="sng" dirty="0">
                <a:hlinkClick r:id="rId3"/>
              </a:rPr>
              <a:t>React Tutorial (w3schools.com)</a:t>
            </a:r>
            <a:endParaRPr lang="en-US" dirty="0"/>
          </a:p>
          <a:p>
            <a:pPr lvl="0">
              <a:buFont typeface="Wingdings" panose="05000000000000000000" pitchFamily="2" charset="2"/>
              <a:buChar char="ü"/>
            </a:pPr>
            <a:r>
              <a:rPr lang="en-IN" u="sng" dirty="0">
                <a:hlinkClick r:id="rId4"/>
              </a:rPr>
              <a:t>Learn Spring Boot | Baeldung</a:t>
            </a:r>
            <a:endParaRPr lang="en-US" dirty="0"/>
          </a:p>
          <a:p>
            <a:pPr lvl="0">
              <a:buFont typeface="Wingdings" panose="05000000000000000000" pitchFamily="2" charset="2"/>
              <a:buChar char="ü"/>
            </a:pPr>
            <a:r>
              <a:rPr lang="en-IN" u="sng" dirty="0">
                <a:hlinkClick r:id="rId5"/>
              </a:rPr>
              <a:t>Spring Data JPA - Reference Documentation</a:t>
            </a:r>
            <a:endParaRPr lang="en-US" dirty="0"/>
          </a:p>
          <a:p>
            <a:pPr lvl="0">
              <a:buFont typeface="Wingdings" panose="05000000000000000000" pitchFamily="2" charset="2"/>
              <a:buChar char="ü"/>
            </a:pPr>
            <a:r>
              <a:rPr lang="en-IN" u="sng" dirty="0">
                <a:hlinkClick r:id="rId6"/>
              </a:rPr>
              <a:t>React – A JavaScript library for building user interfaces (reactjs.org)</a:t>
            </a:r>
            <a:endParaRPr lang="en-US" dirty="0"/>
          </a:p>
          <a:p>
            <a:pPr lvl="0">
              <a:buFont typeface="Wingdings" panose="05000000000000000000" pitchFamily="2" charset="2"/>
              <a:buChar char="ü"/>
            </a:pPr>
            <a:r>
              <a:rPr lang="en-IN" dirty="0"/>
              <a:t>Bootstrap · the most popular HTML, CSS, and JS library in the world. (getbootstrap.com)</a:t>
            </a:r>
            <a:endParaRPr lang="en-US" dirty="0"/>
          </a:p>
          <a:p>
            <a:endParaRPr lang="en-US" dirty="0"/>
          </a:p>
        </p:txBody>
      </p:sp>
    </p:spTree>
    <p:extLst>
      <p:ext uri="{BB962C8B-B14F-4D97-AF65-F5344CB8AC3E}">
        <p14:creationId xmlns:p14="http://schemas.microsoft.com/office/powerpoint/2010/main" val="421453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313"/>
          <a:stretch/>
        </p:blipFill>
        <p:spPr>
          <a:xfrm>
            <a:off x="658639" y="298764"/>
            <a:ext cx="10676299" cy="4617267"/>
          </a:xfrm>
          <a:prstGeom prst="rect">
            <a:avLst/>
          </a:prstGeom>
        </p:spPr>
      </p:pic>
      <p:sp>
        <p:nvSpPr>
          <p:cNvPr id="4" name="Round Diagonal Corner Rectangle 3"/>
          <p:cNvSpPr/>
          <p:nvPr/>
        </p:nvSpPr>
        <p:spPr>
          <a:xfrm>
            <a:off x="7333306" y="2125301"/>
            <a:ext cx="3802456" cy="2607398"/>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dirty="0" smtClean="0">
                <a:solidFill>
                  <a:schemeClr val="tx1"/>
                </a:solidFill>
                <a:latin typeface="Bahnschrift" panose="020B0502040204020203" pitchFamily="34" charset="0"/>
              </a:rPr>
              <a:t>9340137005</a:t>
            </a:r>
          </a:p>
          <a:p>
            <a:pPr algn="ctr"/>
            <a:r>
              <a:rPr lang="en-GB" sz="2000" dirty="0" smtClean="0">
                <a:solidFill>
                  <a:schemeClr val="tx1"/>
                </a:solidFill>
                <a:latin typeface="Bahnschrift" panose="020B0502040204020203" pitchFamily="34" charset="0"/>
              </a:rPr>
              <a:t>9584229449</a:t>
            </a:r>
          </a:p>
          <a:p>
            <a:pPr algn="ctr"/>
            <a:r>
              <a:rPr lang="en-GB" sz="2000" dirty="0" smtClean="0">
                <a:solidFill>
                  <a:schemeClr val="tx1"/>
                </a:solidFill>
                <a:latin typeface="Bahnschrift" panose="020B0502040204020203" pitchFamily="34" charset="0"/>
                <a:hlinkClick r:id="rId4"/>
              </a:rPr>
              <a:t>kaursidak297@gmail.com</a:t>
            </a:r>
            <a:endParaRPr lang="en-GB" sz="2000" dirty="0" smtClean="0">
              <a:solidFill>
                <a:schemeClr val="tx1"/>
              </a:solidFill>
              <a:latin typeface="Bahnschrift" panose="020B0502040204020203" pitchFamily="34" charset="0"/>
            </a:endParaRPr>
          </a:p>
          <a:p>
            <a:pPr algn="ctr"/>
            <a:r>
              <a:rPr lang="en-GB" sz="2000" dirty="0" smtClean="0">
                <a:solidFill>
                  <a:schemeClr val="tx1"/>
                </a:solidFill>
                <a:latin typeface="Bahnschrift" panose="020B0502040204020203" pitchFamily="34" charset="0"/>
                <a:hlinkClick r:id="rId5"/>
              </a:rPr>
              <a:t>ani.121jai@gmail.com</a:t>
            </a:r>
            <a:endParaRPr lang="en-GB" sz="2000" dirty="0" smtClean="0">
              <a:solidFill>
                <a:schemeClr val="tx1"/>
              </a:solidFill>
              <a:latin typeface="Bahnschrift" panose="020B0502040204020203" pitchFamily="34" charset="0"/>
            </a:endParaRPr>
          </a:p>
          <a:p>
            <a:pPr algn="ctr"/>
            <a:endParaRPr lang="en-US" dirty="0"/>
          </a:p>
        </p:txBody>
      </p:sp>
    </p:spTree>
    <p:extLst>
      <p:ext uri="{BB962C8B-B14F-4D97-AF65-F5344CB8AC3E}">
        <p14:creationId xmlns:p14="http://schemas.microsoft.com/office/powerpoint/2010/main" val="341866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2393"/>
          </a:xfrm>
          <a:prstGeom prst="rect">
            <a:avLst/>
          </a:prstGeom>
        </p:spPr>
      </p:pic>
      <p:sp>
        <p:nvSpPr>
          <p:cNvPr id="2" name="Title 1"/>
          <p:cNvSpPr>
            <a:spLocks noGrp="1"/>
          </p:cNvSpPr>
          <p:nvPr>
            <p:ph type="title"/>
          </p:nvPr>
        </p:nvSpPr>
        <p:spPr>
          <a:xfrm>
            <a:off x="838200" y="365125"/>
            <a:ext cx="10515600" cy="857093"/>
          </a:xfrm>
        </p:spPr>
        <p:txBody>
          <a:bodyPr/>
          <a:lstStyle/>
          <a:p>
            <a:pPr algn="ctr"/>
            <a:r>
              <a:rPr lang="en-GB" b="1" dirty="0" smtClean="0">
                <a:latin typeface="Bell MT" panose="02020503060305020303" pitchFamily="18" charset="0"/>
              </a:rPr>
              <a:t>MOTIVATION</a:t>
            </a:r>
            <a:endParaRPr lang="en-US" b="1" dirty="0">
              <a:latin typeface="Bell MT" panose="02020503060305020303" pitchFamily="18" charset="0"/>
            </a:endParaRPr>
          </a:p>
        </p:txBody>
      </p:sp>
      <p:sp>
        <p:nvSpPr>
          <p:cNvPr id="3" name="Content Placeholder 2"/>
          <p:cNvSpPr>
            <a:spLocks noGrp="1"/>
          </p:cNvSpPr>
          <p:nvPr>
            <p:ph idx="1"/>
          </p:nvPr>
        </p:nvSpPr>
        <p:spPr>
          <a:xfrm>
            <a:off x="579423" y="1222218"/>
            <a:ext cx="11036174" cy="5395865"/>
          </a:xfrm>
        </p:spPr>
        <p:txBody>
          <a:bodyPr>
            <a:normAutofit fontScale="55000" lnSpcReduction="20000"/>
          </a:bodyPr>
          <a:lstStyle/>
          <a:p>
            <a:r>
              <a:rPr lang="en-IN" sz="4400" dirty="0">
                <a:latin typeface="Bahnschrift" panose="020B0502040204020203" pitchFamily="34" charset="0"/>
              </a:rPr>
              <a:t>Now a day’s many people are purchasing two wheelers, four wheelers etc. So the RTO employees having lot of work burden of making registration. License issue, transfer etc. which required lot of paper work. As a result people cannot get the things done in right time, which waste the time, </a:t>
            </a:r>
            <a:r>
              <a:rPr lang="en-IN" sz="4400" dirty="0" smtClean="0">
                <a:latin typeface="Bahnschrift" panose="020B0502040204020203" pitchFamily="34" charset="0"/>
              </a:rPr>
              <a:t>energy. </a:t>
            </a:r>
            <a:r>
              <a:rPr lang="en-IN" sz="4400" dirty="0">
                <a:latin typeface="Bahnschrift" panose="020B0502040204020203" pitchFamily="34" charset="0"/>
              </a:rPr>
              <a:t>So to overcome these drawbacks we are developing an enhanced e-RTO Management System. Such like that we provide one type of environment which gives a user friendly means user can access and understand well. Administrator has the power to verify the data entered by the user, processing of data and provide appropriate </a:t>
            </a:r>
            <a:r>
              <a:rPr lang="en-IN" sz="4400" dirty="0" smtClean="0">
                <a:latin typeface="Bahnschrift" panose="020B0502040204020203" pitchFamily="34" charset="0"/>
              </a:rPr>
              <a:t>solutions. </a:t>
            </a:r>
          </a:p>
          <a:p>
            <a:r>
              <a:rPr lang="en-IN" sz="4400" dirty="0" smtClean="0">
                <a:latin typeface="Bahnschrift" panose="020B0502040204020203" pitchFamily="34" charset="0"/>
              </a:rPr>
              <a:t>E-RTO </a:t>
            </a:r>
            <a:r>
              <a:rPr lang="en-IN" sz="4400" dirty="0">
                <a:latin typeface="Bahnschrift" panose="020B0502040204020203" pitchFamily="34" charset="0"/>
              </a:rPr>
              <a:t>Management system is an advanced system which is designed keeping in view to make the existing registration system easier and faster. It includes the entire registration procedure starting from the initial phase of entering till the results. It is more reliable, accurate time, saving and free from any misuse. The tedious jobs such as verifying all the records of the applicant, confirming all the personal details are furnished, submission of documents, driving license, registration details, etc. are </a:t>
            </a:r>
            <a:r>
              <a:rPr lang="en-IN" sz="4400" dirty="0" smtClean="0">
                <a:latin typeface="Bahnschrift" panose="020B0502040204020203" pitchFamily="34" charset="0"/>
              </a:rPr>
              <a:t>  </a:t>
            </a:r>
          </a:p>
          <a:p>
            <a:pPr marL="0" indent="0">
              <a:buNone/>
            </a:pPr>
            <a:r>
              <a:rPr lang="en-IN" sz="4400" dirty="0" smtClean="0">
                <a:latin typeface="Bahnschrift" panose="020B0502040204020203" pitchFamily="34" charset="0"/>
              </a:rPr>
              <a:t>                             done </a:t>
            </a:r>
            <a:r>
              <a:rPr lang="en-IN" sz="4400" dirty="0">
                <a:latin typeface="Bahnschrift" panose="020B0502040204020203" pitchFamily="34" charset="0"/>
              </a:rPr>
              <a:t>in the most convenient way to the administrator. Also </a:t>
            </a:r>
            <a:r>
              <a:rPr lang="en-IN" sz="4400" dirty="0" smtClean="0">
                <a:latin typeface="Bahnschrift" panose="020B0502040204020203" pitchFamily="34" charset="0"/>
              </a:rPr>
              <a:t>security                 is </a:t>
            </a:r>
            <a:r>
              <a:rPr lang="en-IN" sz="4400" dirty="0">
                <a:latin typeface="Bahnschrift" panose="020B0502040204020203" pitchFamily="34" charset="0"/>
              </a:rPr>
              <a:t>being provided in the most proficient way.</a:t>
            </a:r>
            <a:endParaRPr lang="en-US" sz="4400" dirty="0">
              <a:latin typeface="Bahnschrift" panose="020B0502040204020203" pitchFamily="34" charset="0"/>
            </a:endParaRPr>
          </a:p>
          <a:p>
            <a:endParaRPr lang="en-US" dirty="0"/>
          </a:p>
        </p:txBody>
      </p:sp>
    </p:spTree>
    <p:extLst>
      <p:ext uri="{BB962C8B-B14F-4D97-AF65-F5344CB8AC3E}">
        <p14:creationId xmlns:p14="http://schemas.microsoft.com/office/powerpoint/2010/main" val="36338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b="1" dirty="0" smtClean="0">
                <a:latin typeface="Bell MT" panose="02020503060305020303" pitchFamily="18" charset="0"/>
              </a:rPr>
              <a:t>OBJECTIVE</a:t>
            </a:r>
            <a:endParaRPr lang="en-US" b="1" dirty="0">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GB" sz="2400" dirty="0" smtClean="0">
                <a:latin typeface="Bahnschrift" panose="020B0502040204020203" pitchFamily="34" charset="0"/>
              </a:rPr>
              <a:t>The aim is to build a user-friendly webpage where the citizens can apply for learner’s license, driving license. The webpage also provides provision for citizens to submit their complaints. Mainly, the website is used for issuing of license. An individual can apply for learning license and driving license online. Accordingly, slots and dates are generated for the respective test. The application received will be verified and approved by the RTO officials. The applicant can monitor the status of their application.</a:t>
            </a:r>
            <a:endParaRPr lang="en-US" sz="2400" dirty="0">
              <a:latin typeface="Bahnschrift" panose="020B0502040204020203" pitchFamily="34" charset="0"/>
            </a:endParaRPr>
          </a:p>
        </p:txBody>
      </p:sp>
    </p:spTree>
    <p:extLst>
      <p:ext uri="{BB962C8B-B14F-4D97-AF65-F5344CB8AC3E}">
        <p14:creationId xmlns:p14="http://schemas.microsoft.com/office/powerpoint/2010/main" val="289734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b="1" dirty="0" smtClean="0">
                <a:latin typeface="Bell MT" panose="02020503060305020303" pitchFamily="18" charset="0"/>
              </a:rPr>
              <a:t>Technology Used:-</a:t>
            </a:r>
            <a:endParaRPr lang="en-US" b="1" dirty="0">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GB" sz="2400" dirty="0" smtClean="0">
                <a:latin typeface="Bahnschrift" panose="020B0502040204020203" pitchFamily="34" charset="0"/>
              </a:rPr>
              <a:t>Front End: React Js</a:t>
            </a:r>
          </a:p>
          <a:p>
            <a:r>
              <a:rPr lang="en-GB" sz="2400" dirty="0" smtClean="0">
                <a:latin typeface="Bahnschrift" panose="020B0502040204020203" pitchFamily="34" charset="0"/>
              </a:rPr>
              <a:t>Back End: Java Spring Boot API.</a:t>
            </a:r>
          </a:p>
          <a:p>
            <a:r>
              <a:rPr lang="en-GB" sz="2400" dirty="0">
                <a:latin typeface="Bahnschrift" panose="020B0502040204020203" pitchFamily="34" charset="0"/>
              </a:rPr>
              <a:t>B</a:t>
            </a:r>
            <a:r>
              <a:rPr lang="en-GB" sz="2400" dirty="0" smtClean="0">
                <a:latin typeface="Bahnschrift" panose="020B0502040204020203" pitchFamily="34" charset="0"/>
              </a:rPr>
              <a:t>ack-end database: MySQL </a:t>
            </a:r>
            <a:endParaRPr lang="en-US" sz="2400" dirty="0">
              <a:latin typeface="Bahnschrift" panose="020B0502040204020203" pitchFamily="34" charset="0"/>
            </a:endParaRPr>
          </a:p>
        </p:txBody>
      </p:sp>
    </p:spTree>
    <p:extLst>
      <p:ext uri="{BB962C8B-B14F-4D97-AF65-F5344CB8AC3E}">
        <p14:creationId xmlns:p14="http://schemas.microsoft.com/office/powerpoint/2010/main" val="403883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1330859"/>
            <a:ext cx="10515600" cy="3340729"/>
          </a:xfrm>
        </p:spPr>
        <p:txBody>
          <a:bodyPr/>
          <a:lstStyle/>
          <a:p>
            <a:pPr algn="ctr"/>
            <a:r>
              <a:rPr lang="en-GB" dirty="0" smtClean="0"/>
              <a:t> </a:t>
            </a:r>
            <a:r>
              <a:rPr lang="en-GB" b="1" u="sng" dirty="0" smtClean="0">
                <a:latin typeface="Arial Black" panose="020B0A04020102020204" pitchFamily="34" charset="0"/>
                <a:cs typeface="Times New Roman" panose="02020603050405020304" pitchFamily="18" charset="0"/>
              </a:rPr>
              <a:t>UML DAIGRAMS</a:t>
            </a:r>
            <a:endParaRPr lang="en-US" b="1" u="sng" dirty="0">
              <a:latin typeface="Arial Black" panose="020B0A04020102020204" pitchFamily="34" charset="0"/>
              <a:cs typeface="Times New Roman" panose="02020603050405020304" pitchFamily="18" charset="0"/>
            </a:endParaRPr>
          </a:p>
        </p:txBody>
      </p:sp>
    </p:spTree>
    <p:extLst>
      <p:ext uri="{BB962C8B-B14F-4D97-AF65-F5344CB8AC3E}">
        <p14:creationId xmlns:p14="http://schemas.microsoft.com/office/powerpoint/2010/main" val="364441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99" t="13984" r="10898" b="3528"/>
          <a:stretch/>
        </p:blipFill>
        <p:spPr>
          <a:xfrm>
            <a:off x="2958974" y="144855"/>
            <a:ext cx="6274052" cy="5350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UseCase Diagram</a:t>
            </a:r>
            <a:endParaRPr lang="en-US" dirty="0"/>
          </a:p>
        </p:txBody>
      </p:sp>
    </p:spTree>
    <p:extLst>
      <p:ext uri="{BB962C8B-B14F-4D97-AF65-F5344CB8AC3E}">
        <p14:creationId xmlns:p14="http://schemas.microsoft.com/office/powerpoint/2010/main" val="20744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806" y="382494"/>
            <a:ext cx="9314108" cy="5004317"/>
          </a:xfrm>
          <a:prstGeom prst="rect">
            <a:avLst/>
          </a:prstGeom>
        </p:spPr>
      </p:pic>
      <p:sp>
        <p:nvSpPr>
          <p:cNvPr id="4" name="Rectangle 3"/>
          <p:cNvSpPr/>
          <p:nvPr/>
        </p:nvSpPr>
        <p:spPr>
          <a:xfrm>
            <a:off x="7586805" y="564030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Admin’s Sequence Diagram</a:t>
            </a:r>
            <a:endParaRPr lang="en-US" dirty="0"/>
          </a:p>
        </p:txBody>
      </p:sp>
    </p:spTree>
    <p:extLst>
      <p:ext uri="{BB962C8B-B14F-4D97-AF65-F5344CB8AC3E}">
        <p14:creationId xmlns:p14="http://schemas.microsoft.com/office/powerpoint/2010/main" val="1157404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980</Words>
  <Application>Microsoft Office PowerPoint</Application>
  <PresentationFormat>Widescreen</PresentationFormat>
  <Paragraphs>84</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Bahnschrift</vt:lpstr>
      <vt:lpstr>Bell MT</vt:lpstr>
      <vt:lpstr>Calibri</vt:lpstr>
      <vt:lpstr>Calibri Light</vt:lpstr>
      <vt:lpstr>Times New Roman</vt:lpstr>
      <vt:lpstr>Wingdings</vt:lpstr>
      <vt:lpstr>Office Theme</vt:lpstr>
      <vt:lpstr>E-RTO System </vt:lpstr>
      <vt:lpstr>Points to be discussed:-</vt:lpstr>
      <vt:lpstr> INTRODUCTION</vt:lpstr>
      <vt:lpstr>MOTIVATION</vt:lpstr>
      <vt:lpstr>OBJECTIVE</vt:lpstr>
      <vt:lpstr>Technology Used:-</vt:lpstr>
      <vt:lpstr> UML DAIGRAMS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Specification</vt:lpstr>
      <vt:lpstr>S/W and H/W Requirements</vt:lpstr>
      <vt:lpstr>Advantages</vt:lpstr>
      <vt:lpstr>Conclusion</vt:lpstr>
      <vt:lpstr>Future Scope</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E-RTO System</dc:title>
  <dc:creator>hp</dc:creator>
  <cp:lastModifiedBy>hp</cp:lastModifiedBy>
  <cp:revision>15</cp:revision>
  <dcterms:created xsi:type="dcterms:W3CDTF">2022-04-10T20:03:53Z</dcterms:created>
  <dcterms:modified xsi:type="dcterms:W3CDTF">2022-04-12T06:52:05Z</dcterms:modified>
</cp:coreProperties>
</file>